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733" r:id="rId2"/>
    <p:sldId id="722" r:id="rId3"/>
    <p:sldId id="742" r:id="rId4"/>
    <p:sldId id="743" r:id="rId5"/>
    <p:sldId id="744" r:id="rId6"/>
    <p:sldId id="745" r:id="rId7"/>
    <p:sldId id="741" r:id="rId8"/>
  </p:sldIdLst>
  <p:sldSz cx="17068800" cy="9601200"/>
  <p:notesSz cx="7559675" cy="10691813"/>
  <p:defaultTextStyle>
    <a:defPPr>
      <a:defRPr lang="en-US"/>
    </a:defPPr>
    <a:lvl1pPr marL="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" userDrawn="1">
          <p15:clr>
            <a:srgbClr val="A4A3A4"/>
          </p15:clr>
        </p15:guide>
        <p15:guide id="2" pos="3471" userDrawn="1">
          <p15:clr>
            <a:srgbClr val="A4A3A4"/>
          </p15:clr>
        </p15:guide>
        <p15:guide id="3" orient="horz" pos="650" userDrawn="1">
          <p15:clr>
            <a:srgbClr val="A4A3A4"/>
          </p15:clr>
        </p15:guide>
        <p15:guide id="4" pos="265" userDrawn="1">
          <p15:clr>
            <a:srgbClr val="A4A3A4"/>
          </p15:clr>
        </p15:guide>
        <p15:guide id="5" pos="10487" userDrawn="1">
          <p15:clr>
            <a:srgbClr val="A4A3A4"/>
          </p15:clr>
        </p15:guide>
        <p15:guide id="6" pos="3763" userDrawn="1">
          <p15:clr>
            <a:srgbClr val="A4A3A4"/>
          </p15:clr>
        </p15:guide>
        <p15:guide id="7" pos="6977" userDrawn="1">
          <p15:clr>
            <a:srgbClr val="A4A3A4"/>
          </p15:clr>
        </p15:guide>
        <p15:guide id="8" pos="7263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orient="horz" pos="2213" userDrawn="1">
          <p15:clr>
            <a:srgbClr val="A4A3A4"/>
          </p15:clr>
        </p15:guide>
        <p15:guide id="11" orient="horz" pos="3892" userDrawn="1">
          <p15:clr>
            <a:srgbClr val="A4A3A4"/>
          </p15:clr>
        </p15:guide>
        <p15:guide id="12" orient="horz" pos="4016" userDrawn="1">
          <p15:clr>
            <a:srgbClr val="A4A3A4"/>
          </p15:clr>
        </p15:guide>
        <p15:guide id="13" pos="428" userDrawn="1">
          <p15:clr>
            <a:srgbClr val="A4A3A4"/>
          </p15:clr>
        </p15:guide>
        <p15:guide id="14" orient="horz" pos="5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6AB3E7"/>
    <a:srgbClr val="E14A20"/>
    <a:srgbClr val="B9D9EB"/>
    <a:srgbClr val="69B3E7"/>
    <a:srgbClr val="CF4520"/>
    <a:srgbClr val="034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1813" autoAdjust="0"/>
  </p:normalViewPr>
  <p:slideViewPr>
    <p:cSldViewPr snapToGrid="0">
      <p:cViewPr varScale="1">
        <p:scale>
          <a:sx n="73" d="100"/>
          <a:sy n="73" d="100"/>
        </p:scale>
        <p:origin x="1050" y="54"/>
      </p:cViewPr>
      <p:guideLst>
        <p:guide orient="horz" pos="420"/>
        <p:guide pos="3471"/>
        <p:guide orient="horz" pos="650"/>
        <p:guide pos="265"/>
        <p:guide pos="10487"/>
        <p:guide pos="3763"/>
        <p:guide pos="6977"/>
        <p:guide pos="7263"/>
        <p:guide orient="horz" pos="2074"/>
        <p:guide orient="horz" pos="2213"/>
        <p:guide orient="horz" pos="3892"/>
        <p:guide orient="horz" pos="4016"/>
        <p:guide pos="428"/>
        <p:guide orient="horz" pos="56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5A6F1AE-E804-4F27-A3E7-3F6C77C334A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0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marL="0" marR="0" lvl="0" indent="0" algn="r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DA1AA-C518-4102-BA38-542043F41B1C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10751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:a16="http://schemas.microsoft.com/office/drawing/2014/main" id="{45A0ABD6-F78F-4578-A535-8507E4C7C760}"/>
              </a:ext>
            </a:extLst>
          </p:cNvPr>
          <p:cNvPicPr/>
          <p:nvPr userDrawn="1"/>
        </p:nvPicPr>
        <p:blipFill>
          <a:blip r:embed="rId2">
            <a:alphaModFix amt="5000"/>
          </a:blip>
          <a:stretch/>
        </p:blipFill>
        <p:spPr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0AD69284-1264-497F-A072-7D33DAD5A89C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id="{D60DA14F-14D5-4082-8ED5-BF467340CF1C}"/>
              </a:ext>
            </a:extLst>
          </p:cNvPr>
          <p:cNvSpPr txBox="1">
            <a:spLocks/>
          </p:cNvSpPr>
          <p:nvPr userDrawn="1"/>
        </p:nvSpPr>
        <p:spPr>
          <a:xfrm>
            <a:off x="550581" y="9215475"/>
            <a:ext cx="2041879" cy="311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>
                <a:solidFill>
                  <a:srgbClr val="44546A"/>
                </a:solidFill>
                <a:latin typeface="Montserrat" panose="00000500000000000000" pitchFamily="2" charset="-52"/>
              </a:rPr>
              <a:t>Название раздела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0A0A7-D794-4D2C-9CD8-75B8B32E101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CC652D-FB2D-4331-A132-AB8591064F9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47496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241720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3272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047496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241720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FEBB6-758F-415E-BF7A-EADA5CEFEFC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>
            <a:extLst>
              <a:ext uri="{FF2B5EF4-FFF2-40B4-BE49-F238E27FC236}">
                <a16:creationId xmlns:a16="http://schemas.microsoft.com/office/drawing/2014/main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57A6726A-3AEE-466D-AF35-9160BE828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5520086" y="339099"/>
            <a:ext cx="1098690" cy="43200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38">
            <a:extLst>
              <a:ext uri="{FF2B5EF4-FFF2-40B4-BE49-F238E27FC236}">
                <a16:creationId xmlns:a16="http://schemas.microsoft.com/office/drawing/2014/main" id="{1AECCC80-4F1C-4878-9359-16F9140D64AB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0" y="7301935"/>
            <a:ext cx="2357280" cy="246600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4F785A62-BDAB-4AC2-B1A2-2131968E2D81}"/>
              </a:ext>
            </a:extLst>
          </p:cNvPr>
          <p:cNvPicPr/>
          <p:nvPr userDrawn="1"/>
        </p:nvPicPr>
        <p:blipFill>
          <a:blip r:embed="rId4">
            <a:alphaModFix amt="5000"/>
          </a:blip>
          <a:stretch/>
        </p:blipFill>
        <p:spPr>
          <a:xfrm>
            <a:off x="14699796" y="0"/>
            <a:ext cx="2593440" cy="1851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99570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 err="1"/>
              <a:t>Footer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FEE45-8121-43F5-AAC7-AC7A45CD955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4EC36E-1C1E-445D-ADEC-4E769887CD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37923-D5E6-4D05-9FAC-D7B2408D61D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67A5F-3911-4F38-B80B-217E2F60AFF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DA2AB1-0568-4D78-AB4A-6C486C200DD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7D903-8C42-4BA2-AC06-83C7F487F5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8A28CD-CB63-4DB9-A827-6B07ADF0B1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0912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5653872" y="8899128"/>
            <a:ext cx="575820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05467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3B1B-D473-4D1D-8618-6A2AA5F55C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17331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 dirty="0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34" lvl="1" indent="-324012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52" lvl="2" indent="-288011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70" lvl="3" indent="-216008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86" lvl="4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104" lvl="5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120" lvl="6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36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ot.rosmintrud.ru/" TargetMode="External"/><Relationship Id="rId7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:a16="http://schemas.microsoft.com/office/drawing/2014/main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103962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/>
          <a:srcRect l="66099"/>
          <a:stretch/>
        </p:blipFill>
        <p:spPr>
          <a:xfrm>
            <a:off x="140664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" y="1093395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:a16="http://schemas.microsoft.com/office/drawing/2014/main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1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:a16="http://schemas.microsoft.com/office/drawing/2014/main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6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:a16="http://schemas.microsoft.com/office/drawing/2014/main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:a16="http://schemas.microsoft.com/office/drawing/2014/main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6862" y="753213"/>
            <a:ext cx="2562896" cy="2678342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1"/>
          <a:stretch/>
        </p:blipFill>
        <p:spPr>
          <a:xfrm>
            <a:off x="5179787" y="2324932"/>
            <a:ext cx="21230" cy="2123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 descr="A picture containing building, indoor, bathroom, white&#10;&#10;Description automatically generated"/>
          <p:cNvPicPr/>
          <p:nvPr/>
        </p:nvPicPr>
        <p:blipFill rotWithShape="1">
          <a:blip r:embed="rId12"/>
          <a:srcRect r="120"/>
          <a:stretch/>
        </p:blipFill>
        <p:spPr>
          <a:xfrm>
            <a:off x="3179061" y="-1"/>
            <a:ext cx="13889739" cy="9601201"/>
          </a:xfrm>
          <a:prstGeom prst="rect">
            <a:avLst/>
          </a:prstGeom>
          <a:ln w="0">
            <a:noFill/>
          </a:ln>
        </p:spPr>
      </p:pic>
      <p:sp>
        <p:nvSpPr>
          <p:cNvPr id="133" name="TextBox 1"/>
          <p:cNvSpPr/>
          <p:nvPr/>
        </p:nvSpPr>
        <p:spPr>
          <a:xfrm>
            <a:off x="6835721" y="2654379"/>
            <a:ext cx="9770759" cy="3077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0" marR="0" lvl="0" indent="0" algn="ctr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-1" dirty="0">
                <a:solidFill>
                  <a:srgbClr val="0033A0"/>
                </a:solidFill>
                <a:latin typeface="Montserrat"/>
              </a:rPr>
              <a:t>Региональный этап всероссийского конкурса «Российская организация высокой социальной эффективности»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FCA19-B387-4272-9BD1-E60D6602BCA5}"/>
              </a:ext>
            </a:extLst>
          </p:cNvPr>
          <p:cNvSpPr txBox="1"/>
          <p:nvPr/>
        </p:nvSpPr>
        <p:spPr>
          <a:xfrm>
            <a:off x="8276351" y="8854559"/>
            <a:ext cx="324819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" normalizeH="0" baseline="0" noProof="0" dirty="0">
                <a:ln>
                  <a:noFill/>
                </a:ln>
                <a:solidFill>
                  <a:srgbClr val="CF4520"/>
                </a:solidFill>
                <a:effectLst/>
                <a:uLnTx/>
                <a:uFillTx/>
                <a:latin typeface="Montserrat"/>
              </a:rPr>
              <a:t>Нижний Новгород</a:t>
            </a:r>
            <a:r>
              <a:rPr lang="ru-RU" sz="2000" spc="-1" dirty="0">
                <a:solidFill>
                  <a:srgbClr val="CF4520"/>
                </a:solidFill>
                <a:latin typeface="Montserrat"/>
              </a:rPr>
              <a:t>,</a:t>
            </a:r>
            <a:r>
              <a:rPr kumimoji="0" lang="ru-RU" sz="2000" b="0" i="0" u="none" strike="noStrike" kern="1200" cap="none" spc="-1" normalizeH="0" baseline="0" noProof="0" dirty="0">
                <a:ln>
                  <a:noFill/>
                </a:ln>
                <a:solidFill>
                  <a:srgbClr val="CF4520"/>
                </a:solidFill>
                <a:effectLst/>
                <a:uLnTx/>
                <a:uFillTx/>
                <a:latin typeface="Montserrat"/>
              </a:rPr>
              <a:t> 2026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4B090DD0-62CF-4B79-AA32-D7330B307D0C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14031185" y="438864"/>
            <a:ext cx="2575295" cy="1005608"/>
          </a:xfrm>
          <a:prstGeom prst="rect">
            <a:avLst/>
          </a:prstGeom>
          <a:ln w="0">
            <a:noFill/>
          </a:ln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322CA7C3-3E11-79C4-4AE4-7DA15A01330D}"/>
              </a:ext>
            </a:extLst>
          </p:cNvPr>
          <p:cNvSpPr/>
          <p:nvPr/>
        </p:nvSpPr>
        <p:spPr>
          <a:xfrm>
            <a:off x="6966392" y="7207118"/>
            <a:ext cx="9770759" cy="4308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0" marR="0" lvl="0" indent="0" algn="ctr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spc="-1" dirty="0">
                <a:solidFill>
                  <a:srgbClr val="0033A0"/>
                </a:solidFill>
                <a:latin typeface="Montserrat"/>
              </a:rPr>
              <a:t>Краткая информация о конкурсе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738210-39F9-E20C-8EFC-ED3FE0E123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" y="274411"/>
            <a:ext cx="6115095" cy="90007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4A3679-1D4E-CD26-3495-0755FC1067D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71106" t="12329" r="812" b="15586"/>
          <a:stretch>
            <a:fillRect/>
          </a:stretch>
        </p:blipFill>
        <p:spPr bwMode="auto">
          <a:xfrm>
            <a:off x="7755441" y="438864"/>
            <a:ext cx="5647124" cy="1200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918EB86-2C22-07AA-75ED-BF0A458BC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69504"/>
              </p:ext>
            </p:extLst>
          </p:nvPr>
        </p:nvGraphicFramePr>
        <p:xfrm>
          <a:off x="1778147" y="272770"/>
          <a:ext cx="13018167" cy="9086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96611">
                  <a:extLst>
                    <a:ext uri="{9D8B030D-6E8A-4147-A177-3AD203B41FA5}">
                      <a16:colId xmlns:a16="http://schemas.microsoft.com/office/drawing/2014/main" val="2473890028"/>
                    </a:ext>
                  </a:extLst>
                </a:gridCol>
                <a:gridCol w="6621556">
                  <a:extLst>
                    <a:ext uri="{9D8B030D-6E8A-4147-A177-3AD203B41FA5}">
                      <a16:colId xmlns:a16="http://schemas.microsoft.com/office/drawing/2014/main" val="1201437097"/>
                    </a:ext>
                  </a:extLst>
                </a:gridCol>
              </a:tblGrid>
              <a:tr h="4843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anose="00000500000000000000" pitchFamily="2" charset="-52"/>
                        </a:rPr>
                        <a:t>Номинации всероссийского конкурса</a:t>
                      </a:r>
                    </a:p>
                    <a:p>
                      <a:pPr algn="ctr"/>
                      <a:r>
                        <a:rPr lang="ru-RU" sz="1400" dirty="0">
                          <a:latin typeface="Montserrat" panose="00000500000000000000" pitchFamily="2" charset="-52"/>
                        </a:rPr>
                        <a:t>«Российская организация высокой социальной эффективности» на 2026 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731301"/>
                  </a:ext>
                </a:extLst>
              </a:tr>
              <a:tr h="484331">
                <a:tc rowSpan="2"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Развитие рынка труда и содействие занятости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создание и развитие рабочих мест в организациях 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78926"/>
                  </a:ext>
                </a:extLst>
              </a:tr>
              <a:tr h="484331">
                <a:tc vMerge="1">
                  <a:txBody>
                    <a:bodyPr/>
                    <a:lstStyle/>
                    <a:p>
                      <a:pPr algn="just"/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создание и развитие рабочих мест в организациях непроизводственной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60911"/>
                  </a:ext>
                </a:extLst>
              </a:tr>
              <a:tr h="683761">
                <a:tc rowSpan="2"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Создание условий труда, позволяющих сохранить здоровье работников в процессе трудовой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сокращение производственного травматизма и профессиональной заболеваемости в организациях 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992422"/>
                  </a:ext>
                </a:extLst>
              </a:tr>
              <a:tr h="683761">
                <a:tc vMerge="1">
                  <a:txBody>
                    <a:bodyPr/>
                    <a:lstStyle/>
                    <a:p>
                      <a:pPr algn="just"/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сокращение производственного травматизма и профессиональной заболеваемости в организациях непроизводственной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721342"/>
                  </a:ext>
                </a:extLst>
              </a:tr>
              <a:tr h="484331">
                <a:tc rowSpan="2"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Развитие трудового и личностного потенциала работников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развитие кадрового потенциала в организациях 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400720"/>
                  </a:ext>
                </a:extLst>
              </a:tr>
              <a:tr h="484331">
                <a:tc vMerge="1">
                  <a:txBody>
                    <a:bodyPr/>
                    <a:lstStyle/>
                    <a:p>
                      <a:pPr algn="just"/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развитие кадрового потенциала в организациях непроизводственной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349979"/>
                  </a:ext>
                </a:extLst>
              </a:tr>
              <a:tr h="484331">
                <a:tc rowSpan="2"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Создание условий для ведения здорового образа жизни, распространение стандартов здорового образа жизни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формирование здорового образа жизни в организациях 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4152"/>
                  </a:ext>
                </a:extLst>
              </a:tr>
              <a:tr h="484331">
                <a:tc vMerge="1">
                  <a:txBody>
                    <a:bodyPr/>
                    <a:lstStyle/>
                    <a:p>
                      <a:pPr algn="just"/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формирование здорового образа жизни в организациях непроизводственной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31516"/>
                  </a:ext>
                </a:extLst>
              </a:tr>
              <a:tr h="484331">
                <a:tc rowSpan="2"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Распространение принципов социального партнерства, развитие новых форм социального партнерства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развитие социального партнерства в организациях 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241749"/>
                  </a:ext>
                </a:extLst>
              </a:tr>
              <a:tr h="571058">
                <a:tc vMerge="1">
                  <a:txBody>
                    <a:bodyPr/>
                    <a:lstStyle/>
                    <a:p>
                      <a:pPr algn="just"/>
                      <a:endParaRPr lang="ru-RU" sz="160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развитие социального партнерства в организациях непроизводственной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46480"/>
                  </a:ext>
                </a:extLst>
              </a:tr>
              <a:tr h="484331">
                <a:tc>
                  <a:txBody>
                    <a:bodyPr/>
                    <a:lstStyle/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Montserrat" panose="00000500000000000000" pitchFamily="2" charset="-52"/>
                        </a:rPr>
                        <a:t>Развитие малого предпринимательства</a:t>
                      </a:r>
                    </a:p>
                    <a:p>
                      <a:pPr algn="just"/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Малая организация высокой социальной эффективности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411805"/>
                  </a:ext>
                </a:extLst>
              </a:tr>
              <a:tr h="48433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Содействие развитию практики благотворительной деятельности граждан и организаций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вклад социальных инвестиций и благотворительности в развитие территорий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634192"/>
                  </a:ext>
                </a:extLst>
              </a:tr>
              <a:tr h="484331">
                <a:tc rowSpan="2"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Создание комфортных условий для работников, совмещающих трудовую деятельность с выполнением семейных обязанностей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лучшие условия труда работникам с семейными обязанностями в организациях 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90533"/>
                  </a:ext>
                </a:extLst>
              </a:tr>
              <a:tr h="484331">
                <a:tc v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лучшие условия труда работникам с семейными обязанностями в организациях непроизводственной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096691"/>
                  </a:ext>
                </a:extLst>
              </a:tr>
              <a:tr h="28490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Содействие занятости инвалидов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трудоустройство инвалидов в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297833"/>
                  </a:ext>
                </a:extLst>
              </a:tr>
              <a:tr h="284901">
                <a:tc rowSpan="2"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Создание комфортных условий для работников, совмещающих трудовую деятельность с выполнением семейных обязанностей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поддержку работников-многодетных родителей и их детей в организациях 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629181"/>
                  </a:ext>
                </a:extLst>
              </a:tr>
              <a:tr h="398861">
                <a:tc vMerge="1">
                  <a:txBody>
                    <a:bodyPr/>
                    <a:lstStyle/>
                    <a:p>
                      <a:pPr algn="just"/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Montserrat" panose="00000500000000000000" pitchFamily="2" charset="-52"/>
                        </a:rPr>
                        <a:t>За поддержку работников-многодетных родителей и их детей в организациях непроизводственной сферы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521978"/>
                  </a:ext>
                </a:extLst>
              </a:tr>
            </a:tbl>
          </a:graphicData>
        </a:graphic>
      </p:graphicFrame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4DCA6AB-E926-00C5-401B-BD0533CFEBB2}"/>
              </a:ext>
            </a:extLst>
          </p:cNvPr>
          <p:cNvGrpSpPr/>
          <p:nvPr/>
        </p:nvGrpSpPr>
        <p:grpSpPr>
          <a:xfrm>
            <a:off x="472976" y="767164"/>
            <a:ext cx="1059915" cy="8426528"/>
            <a:chOff x="472976" y="767164"/>
            <a:chExt cx="1059915" cy="8426528"/>
          </a:xfrm>
        </p:grpSpPr>
        <p:pic>
          <p:nvPicPr>
            <p:cNvPr id="5" name="Рисунок 4" descr="Конференц-зал">
              <a:extLst>
                <a:ext uri="{FF2B5EF4-FFF2-40B4-BE49-F238E27FC236}">
                  <a16:creationId xmlns:a16="http://schemas.microsoft.com/office/drawing/2014/main" id="{F90C07A0-4E76-5D6D-C7C0-63083792A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0255" y="767164"/>
              <a:ext cx="1002545" cy="1002545"/>
            </a:xfrm>
            <a:prstGeom prst="rect">
              <a:avLst/>
            </a:prstGeom>
          </p:spPr>
        </p:pic>
        <p:pic>
          <p:nvPicPr>
            <p:cNvPr id="7" name="Рисунок 6" descr="Портфель">
              <a:extLst>
                <a:ext uri="{FF2B5EF4-FFF2-40B4-BE49-F238E27FC236}">
                  <a16:creationId xmlns:a16="http://schemas.microsoft.com/office/drawing/2014/main" id="{C61F6ADA-EFAF-AFA4-9D37-0A8AF15C5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502" y="3068060"/>
              <a:ext cx="914400" cy="914400"/>
            </a:xfrm>
            <a:prstGeom prst="rect">
              <a:avLst/>
            </a:prstGeom>
          </p:spPr>
        </p:pic>
        <p:pic>
          <p:nvPicPr>
            <p:cNvPr id="9" name="Рисунок 8" descr="Проезд для инвалидов">
              <a:extLst>
                <a:ext uri="{FF2B5EF4-FFF2-40B4-BE49-F238E27FC236}">
                  <a16:creationId xmlns:a16="http://schemas.microsoft.com/office/drawing/2014/main" id="{2456CFF7-F227-8877-7D55-F84BDCFB7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2976" y="7364892"/>
              <a:ext cx="914400" cy="914400"/>
            </a:xfrm>
            <a:prstGeom prst="rect">
              <a:avLst/>
            </a:prstGeom>
          </p:spPr>
        </p:pic>
        <p:pic>
          <p:nvPicPr>
            <p:cNvPr id="11" name="Рисунок 10" descr="Семья с двумя детьми">
              <a:extLst>
                <a:ext uri="{FF2B5EF4-FFF2-40B4-BE49-F238E27FC236}">
                  <a16:creationId xmlns:a16="http://schemas.microsoft.com/office/drawing/2014/main" id="{5009BCC3-44ED-0623-3C32-2DE218435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0501" y="8279292"/>
              <a:ext cx="914400" cy="914400"/>
            </a:xfrm>
            <a:prstGeom prst="rect">
              <a:avLst/>
            </a:prstGeom>
          </p:spPr>
        </p:pic>
        <p:pic>
          <p:nvPicPr>
            <p:cNvPr id="13" name="Рисунок 12" descr="Офисный работник">
              <a:extLst>
                <a:ext uri="{FF2B5EF4-FFF2-40B4-BE49-F238E27FC236}">
                  <a16:creationId xmlns:a16="http://schemas.microsoft.com/office/drawing/2014/main" id="{E5F5635C-681C-817E-8034-ABEA92677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0501" y="6192955"/>
              <a:ext cx="972985" cy="972985"/>
            </a:xfrm>
            <a:prstGeom prst="rect">
              <a:avLst/>
            </a:prstGeom>
          </p:spPr>
        </p:pic>
        <p:pic>
          <p:nvPicPr>
            <p:cNvPr id="17" name="Рисунок 16" descr="Полиция">
              <a:extLst>
                <a:ext uri="{FF2B5EF4-FFF2-40B4-BE49-F238E27FC236}">
                  <a16:creationId xmlns:a16="http://schemas.microsoft.com/office/drawing/2014/main" id="{295CF951-377A-B583-BFAA-6A07D282D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19795" y="1922108"/>
              <a:ext cx="914400" cy="914400"/>
            </a:xfrm>
            <a:prstGeom prst="rect">
              <a:avLst/>
            </a:prstGeom>
          </p:spPr>
        </p:pic>
        <p:pic>
          <p:nvPicPr>
            <p:cNvPr id="19" name="Рисунок 18" descr="Спортивные мячи">
              <a:extLst>
                <a:ext uri="{FF2B5EF4-FFF2-40B4-BE49-F238E27FC236}">
                  <a16:creationId xmlns:a16="http://schemas.microsoft.com/office/drawing/2014/main" id="{2C4F6C10-FD84-3E63-9D93-7A0E5AF11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10643" y="4102771"/>
              <a:ext cx="914400" cy="914400"/>
            </a:xfrm>
            <a:prstGeom prst="rect">
              <a:avLst/>
            </a:prstGeom>
          </p:spPr>
        </p:pic>
        <p:pic>
          <p:nvPicPr>
            <p:cNvPr id="21" name="Рисунок 20" descr="Рукопожатие">
              <a:extLst>
                <a:ext uri="{FF2B5EF4-FFF2-40B4-BE49-F238E27FC236}">
                  <a16:creationId xmlns:a16="http://schemas.microsoft.com/office/drawing/2014/main" id="{5FB7268C-B185-41A5-9C24-3E8CDD1E9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0643" y="5147512"/>
              <a:ext cx="1022248" cy="1022248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39E4F4F-FE91-9498-781F-98A15560F1EC}"/>
              </a:ext>
            </a:extLst>
          </p:cNvPr>
          <p:cNvGrpSpPr/>
          <p:nvPr/>
        </p:nvGrpSpPr>
        <p:grpSpPr>
          <a:xfrm>
            <a:off x="15110975" y="767164"/>
            <a:ext cx="1059915" cy="8426528"/>
            <a:chOff x="472976" y="767164"/>
            <a:chExt cx="1059915" cy="8426528"/>
          </a:xfrm>
        </p:grpSpPr>
        <p:pic>
          <p:nvPicPr>
            <p:cNvPr id="29" name="Рисунок 28" descr="Конференц-зал">
              <a:extLst>
                <a:ext uri="{FF2B5EF4-FFF2-40B4-BE49-F238E27FC236}">
                  <a16:creationId xmlns:a16="http://schemas.microsoft.com/office/drawing/2014/main" id="{AEF6C24F-640C-878B-C872-9064D69E0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0255" y="767164"/>
              <a:ext cx="1002545" cy="1002545"/>
            </a:xfrm>
            <a:prstGeom prst="rect">
              <a:avLst/>
            </a:prstGeom>
          </p:spPr>
        </p:pic>
        <p:pic>
          <p:nvPicPr>
            <p:cNvPr id="30" name="Рисунок 29" descr="Портфель">
              <a:extLst>
                <a:ext uri="{FF2B5EF4-FFF2-40B4-BE49-F238E27FC236}">
                  <a16:creationId xmlns:a16="http://schemas.microsoft.com/office/drawing/2014/main" id="{18D905E1-375C-EDC1-79B8-C0613CD5B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502" y="3068060"/>
              <a:ext cx="914400" cy="914400"/>
            </a:xfrm>
            <a:prstGeom prst="rect">
              <a:avLst/>
            </a:prstGeom>
          </p:spPr>
        </p:pic>
        <p:pic>
          <p:nvPicPr>
            <p:cNvPr id="31" name="Рисунок 30" descr="Проезд для инвалидов">
              <a:extLst>
                <a:ext uri="{FF2B5EF4-FFF2-40B4-BE49-F238E27FC236}">
                  <a16:creationId xmlns:a16="http://schemas.microsoft.com/office/drawing/2014/main" id="{FF581D2B-1358-1181-372E-E5B6C23D7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2976" y="7364892"/>
              <a:ext cx="914400" cy="914400"/>
            </a:xfrm>
            <a:prstGeom prst="rect">
              <a:avLst/>
            </a:prstGeom>
          </p:spPr>
        </p:pic>
        <p:pic>
          <p:nvPicPr>
            <p:cNvPr id="32" name="Рисунок 31" descr="Семья с двумя детьми">
              <a:extLst>
                <a:ext uri="{FF2B5EF4-FFF2-40B4-BE49-F238E27FC236}">
                  <a16:creationId xmlns:a16="http://schemas.microsoft.com/office/drawing/2014/main" id="{10A5EC1C-AB7D-E1A0-CB32-4F816B1AF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0501" y="8279292"/>
              <a:ext cx="914400" cy="914400"/>
            </a:xfrm>
            <a:prstGeom prst="rect">
              <a:avLst/>
            </a:prstGeom>
          </p:spPr>
        </p:pic>
        <p:pic>
          <p:nvPicPr>
            <p:cNvPr id="33" name="Рисунок 32" descr="Офисный работник">
              <a:extLst>
                <a:ext uri="{FF2B5EF4-FFF2-40B4-BE49-F238E27FC236}">
                  <a16:creationId xmlns:a16="http://schemas.microsoft.com/office/drawing/2014/main" id="{D7FD310C-91A9-D7DE-DF66-1D0FBFDF6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0501" y="6192955"/>
              <a:ext cx="972985" cy="972985"/>
            </a:xfrm>
            <a:prstGeom prst="rect">
              <a:avLst/>
            </a:prstGeom>
          </p:spPr>
        </p:pic>
        <p:pic>
          <p:nvPicPr>
            <p:cNvPr id="34" name="Рисунок 33" descr="Полиция">
              <a:extLst>
                <a:ext uri="{FF2B5EF4-FFF2-40B4-BE49-F238E27FC236}">
                  <a16:creationId xmlns:a16="http://schemas.microsoft.com/office/drawing/2014/main" id="{C3E90C72-31C9-9DA2-D8C3-3B9B85C5B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19795" y="1922108"/>
              <a:ext cx="914400" cy="914400"/>
            </a:xfrm>
            <a:prstGeom prst="rect">
              <a:avLst/>
            </a:prstGeom>
          </p:spPr>
        </p:pic>
        <p:pic>
          <p:nvPicPr>
            <p:cNvPr id="35" name="Рисунок 34" descr="Спортивные мячи">
              <a:extLst>
                <a:ext uri="{FF2B5EF4-FFF2-40B4-BE49-F238E27FC236}">
                  <a16:creationId xmlns:a16="http://schemas.microsoft.com/office/drawing/2014/main" id="{3F7F11B5-6AE3-E64D-B722-2FA8F7160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10643" y="4102771"/>
              <a:ext cx="914400" cy="914400"/>
            </a:xfrm>
            <a:prstGeom prst="rect">
              <a:avLst/>
            </a:prstGeom>
          </p:spPr>
        </p:pic>
        <p:pic>
          <p:nvPicPr>
            <p:cNvPr id="36" name="Рисунок 35" descr="Рукопожатие">
              <a:extLst>
                <a:ext uri="{FF2B5EF4-FFF2-40B4-BE49-F238E27FC236}">
                  <a16:creationId xmlns:a16="http://schemas.microsoft.com/office/drawing/2014/main" id="{C63FFCE5-2120-3B78-8333-126611D39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0643" y="5147512"/>
              <a:ext cx="1022248" cy="1022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7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2BADF3-8543-D3CA-5E2A-18B6B966B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148357"/>
            <a:ext cx="1282615" cy="914400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2F490FA-A955-02FD-FA31-34BCE18781CD}"/>
              </a:ext>
            </a:extLst>
          </p:cNvPr>
          <p:cNvGrpSpPr/>
          <p:nvPr/>
        </p:nvGrpSpPr>
        <p:grpSpPr>
          <a:xfrm>
            <a:off x="1669661" y="2394194"/>
            <a:ext cx="12983004" cy="6793719"/>
            <a:chOff x="1680412" y="2554817"/>
            <a:chExt cx="12983004" cy="6793719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C6A451DB-54DA-E8CE-04FC-DEFB270E0375}"/>
                </a:ext>
              </a:extLst>
            </p:cNvPr>
            <p:cNvGrpSpPr/>
            <p:nvPr/>
          </p:nvGrpSpPr>
          <p:grpSpPr>
            <a:xfrm>
              <a:off x="1680412" y="2594700"/>
              <a:ext cx="4114800" cy="1768642"/>
              <a:chOff x="4231249" y="2793383"/>
              <a:chExt cx="4114800" cy="1768642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8D1C3191-132C-FBE9-B754-F3F07E5FBC03}"/>
                  </a:ext>
                </a:extLst>
              </p:cNvPr>
              <p:cNvSpPr/>
              <p:nvPr/>
            </p:nvSpPr>
            <p:spPr>
              <a:xfrm>
                <a:off x="4231249" y="2793383"/>
                <a:ext cx="4114800" cy="1768642"/>
              </a:xfrm>
              <a:prstGeom prst="round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2FE165-92C8-A3B2-CB73-9CB35B1866EE}"/>
                  </a:ext>
                </a:extLst>
              </p:cNvPr>
              <p:cNvSpPr txBox="1"/>
              <p:nvPr/>
            </p:nvSpPr>
            <p:spPr>
              <a:xfrm>
                <a:off x="4538054" y="3142846"/>
                <a:ext cx="3501189" cy="1069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u="sng" dirty="0">
                    <a:latin typeface="Montserrat" panose="00000500000000000000" pitchFamily="2" charset="-52"/>
                  </a:rPr>
                  <a:t>осуществляет свою деятельность не менее 3-х лет</a:t>
                </a:r>
                <a:endParaRPr lang="ru-RU" u="sng" dirty="0"/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227B7BDD-D27C-7E40-E4B6-13F6EA2DBD46}"/>
                </a:ext>
              </a:extLst>
            </p:cNvPr>
            <p:cNvGrpSpPr/>
            <p:nvPr/>
          </p:nvGrpSpPr>
          <p:grpSpPr>
            <a:xfrm>
              <a:off x="6100011" y="2554818"/>
              <a:ext cx="4114800" cy="2047099"/>
              <a:chOff x="4231249" y="2793383"/>
              <a:chExt cx="4114800" cy="2047099"/>
            </a:xfrm>
          </p:grpSpPr>
          <p:sp>
            <p:nvSpPr>
              <p:cNvPr id="17" name="Прямоугольник: скругленные углы 16">
                <a:extLst>
                  <a:ext uri="{FF2B5EF4-FFF2-40B4-BE49-F238E27FC236}">
                    <a16:creationId xmlns:a16="http://schemas.microsoft.com/office/drawing/2014/main" id="{E761F16A-4909-F59E-EAFD-0F9E776A65E2}"/>
                  </a:ext>
                </a:extLst>
              </p:cNvPr>
              <p:cNvSpPr/>
              <p:nvPr/>
            </p:nvSpPr>
            <p:spPr>
              <a:xfrm>
                <a:off x="4231249" y="2833265"/>
                <a:ext cx="4114800" cy="1768642"/>
              </a:xfrm>
              <a:prstGeom prst="round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28150C-476A-2629-63AC-CCE7761CCD1F}"/>
                  </a:ext>
                </a:extLst>
              </p:cNvPr>
              <p:cNvSpPr txBox="1"/>
              <p:nvPr/>
            </p:nvSpPr>
            <p:spPr>
              <a:xfrm>
                <a:off x="4565054" y="2793383"/>
                <a:ext cx="3447189" cy="204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u="sng" dirty="0">
                    <a:latin typeface="Montserrat" panose="00000500000000000000" pitchFamily="2" charset="-52"/>
                  </a:rPr>
                  <a:t>не находится в стадии ликвидации, не признана банкротом</a:t>
                </a:r>
                <a:r>
                  <a:rPr lang="ru-RU" dirty="0">
                    <a:latin typeface="Montserrat" panose="00000500000000000000" pitchFamily="2" charset="-52"/>
                  </a:rPr>
                  <a:t>, и ее деятельность не приостановлена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360962D4-6517-6365-405B-70D25CD808C2}"/>
                </a:ext>
              </a:extLst>
            </p:cNvPr>
            <p:cNvGrpSpPr/>
            <p:nvPr/>
          </p:nvGrpSpPr>
          <p:grpSpPr>
            <a:xfrm>
              <a:off x="6100011" y="4601917"/>
              <a:ext cx="4114800" cy="2602474"/>
              <a:chOff x="4231249" y="2793383"/>
              <a:chExt cx="4114800" cy="2179422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E6DD5B02-3FC4-61B1-24E4-B5C9B416C07E}"/>
                  </a:ext>
                </a:extLst>
              </p:cNvPr>
              <p:cNvSpPr/>
              <p:nvPr/>
            </p:nvSpPr>
            <p:spPr>
              <a:xfrm>
                <a:off x="4231249" y="2793383"/>
                <a:ext cx="4114800" cy="2179422"/>
              </a:xfrm>
              <a:prstGeom prst="round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EA0DD7-653B-6329-F566-11076A0C9AC0}"/>
                  </a:ext>
                </a:extLst>
              </p:cNvPr>
              <p:cNvSpPr txBox="1"/>
              <p:nvPr/>
            </p:nvSpPr>
            <p:spPr>
              <a:xfrm>
                <a:off x="4231249" y="2889513"/>
                <a:ext cx="4018403" cy="171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u="sng" dirty="0">
                    <a:latin typeface="Montserrat" panose="00000500000000000000" pitchFamily="2" charset="-52"/>
                  </a:rPr>
                  <a:t>отсутствие задолженности по платежам</a:t>
                </a:r>
                <a:r>
                  <a:rPr lang="ru-RU" dirty="0">
                    <a:latin typeface="Montserrat" panose="00000500000000000000" pitchFamily="2" charset="-52"/>
                  </a:rPr>
                  <a:t>, включая текущие, в бюджеты всех уровней и государственные внебюджетные фонды</a:t>
                </a:r>
                <a:endParaRPr lang="ru-RU" dirty="0"/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671F10D5-B7C9-6F57-4920-6A6F6E8E571F}"/>
                </a:ext>
              </a:extLst>
            </p:cNvPr>
            <p:cNvGrpSpPr/>
            <p:nvPr/>
          </p:nvGrpSpPr>
          <p:grpSpPr>
            <a:xfrm>
              <a:off x="1680412" y="4623886"/>
              <a:ext cx="4114800" cy="2444466"/>
              <a:chOff x="4231249" y="2793382"/>
              <a:chExt cx="4114800" cy="2444466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7D4E0021-1E2C-49FF-93E4-1B96ADCDDDE0}"/>
                  </a:ext>
                </a:extLst>
              </p:cNvPr>
              <p:cNvSpPr/>
              <p:nvPr/>
            </p:nvSpPr>
            <p:spPr>
              <a:xfrm>
                <a:off x="4231249" y="2793382"/>
                <a:ext cx="4114800" cy="2444466"/>
              </a:xfrm>
              <a:prstGeom prst="round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50F563-7EC9-2068-E8CB-42B2E96A2341}"/>
                  </a:ext>
                </a:extLst>
              </p:cNvPr>
              <p:cNvSpPr txBox="1"/>
              <p:nvPr/>
            </p:nvSpPr>
            <p:spPr>
              <a:xfrm>
                <a:off x="4327644" y="2793383"/>
                <a:ext cx="3926162" cy="2372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u="sng" dirty="0">
                    <a:latin typeface="Montserrat" panose="00000500000000000000" pitchFamily="2" charset="-52"/>
                  </a:rPr>
                  <a:t>отсутствие случаев производственного травматизма </a:t>
                </a:r>
                <a:r>
                  <a:rPr lang="ru-RU" dirty="0">
                    <a:latin typeface="Montserrat" panose="00000500000000000000" pitchFamily="2" charset="-52"/>
                  </a:rPr>
                  <a:t>со смертельным исходом в течение года, предшествующего конкурсу</a:t>
                </a:r>
              </a:p>
            </p:txBody>
          </p: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A05922-918E-970A-780F-0756BA5F506E}"/>
                </a:ext>
              </a:extLst>
            </p:cNvPr>
            <p:cNvGrpSpPr/>
            <p:nvPr/>
          </p:nvGrpSpPr>
          <p:grpSpPr>
            <a:xfrm>
              <a:off x="10548616" y="4597795"/>
              <a:ext cx="4114800" cy="2569849"/>
              <a:chOff x="4231249" y="2793382"/>
              <a:chExt cx="4114800" cy="2111957"/>
            </a:xfrm>
          </p:grpSpPr>
          <p:sp>
            <p:nvSpPr>
              <p:cNvPr id="26" name="Прямоугольник: скругленные углы 25">
                <a:extLst>
                  <a:ext uri="{FF2B5EF4-FFF2-40B4-BE49-F238E27FC236}">
                    <a16:creationId xmlns:a16="http://schemas.microsoft.com/office/drawing/2014/main" id="{02A3AC06-26E9-0955-0138-BE1CB4F9B3E5}"/>
                  </a:ext>
                </a:extLst>
              </p:cNvPr>
              <p:cNvSpPr/>
              <p:nvPr/>
            </p:nvSpPr>
            <p:spPr>
              <a:xfrm>
                <a:off x="4231249" y="2793382"/>
                <a:ext cx="4114800" cy="2111957"/>
              </a:xfrm>
              <a:prstGeom prst="round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72ED66-FD61-D16E-B890-0AA520D547FD}"/>
                  </a:ext>
                </a:extLst>
              </p:cNvPr>
              <p:cNvSpPr txBox="1"/>
              <p:nvPr/>
            </p:nvSpPr>
            <p:spPr>
              <a:xfrm>
                <a:off x="4327932" y="2793383"/>
                <a:ext cx="3922296" cy="204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u="sng" dirty="0">
                    <a:latin typeface="Montserrat" panose="00000500000000000000" pitchFamily="2" charset="-52"/>
                  </a:rPr>
                  <a:t>отсутствие нарушений трудового законодательства в части выплаты заработной платы</a:t>
                </a:r>
                <a:r>
                  <a:rPr lang="ru-RU" dirty="0">
                    <a:latin typeface="Montserrat" panose="00000500000000000000" pitchFamily="2" charset="-52"/>
                  </a:rPr>
                  <a:t> и других выплат работникам</a:t>
                </a:r>
              </a:p>
            </p:txBody>
          </p: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CDE796B4-06F6-2E98-8E6E-566D4B7E30A5}"/>
                </a:ext>
              </a:extLst>
            </p:cNvPr>
            <p:cNvGrpSpPr/>
            <p:nvPr/>
          </p:nvGrpSpPr>
          <p:grpSpPr>
            <a:xfrm>
              <a:off x="6100011" y="7379631"/>
              <a:ext cx="4114800" cy="1968905"/>
              <a:chOff x="4231249" y="2793382"/>
              <a:chExt cx="4114800" cy="1721305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E01AD4E6-D0DC-1BC8-7E2E-F5C2BA67AB59}"/>
                  </a:ext>
                </a:extLst>
              </p:cNvPr>
              <p:cNvSpPr/>
              <p:nvPr/>
            </p:nvSpPr>
            <p:spPr>
              <a:xfrm>
                <a:off x="4231249" y="2793382"/>
                <a:ext cx="4114800" cy="1721305"/>
              </a:xfrm>
              <a:prstGeom prst="round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A4C0AF-92A4-E8CD-167C-3BC5D335B6B8}"/>
                  </a:ext>
                </a:extLst>
              </p:cNvPr>
              <p:cNvSpPr txBox="1"/>
              <p:nvPr/>
            </p:nvSpPr>
            <p:spPr>
              <a:xfrm>
                <a:off x="4327932" y="2793383"/>
                <a:ext cx="3922296" cy="1504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u="sng" dirty="0">
                    <a:latin typeface="Montserrat" panose="00000500000000000000" pitchFamily="2" charset="-52"/>
                  </a:rPr>
                  <a:t>отсутствие нарушений миграционного законодательства </a:t>
                </a:r>
                <a:r>
                  <a:rPr lang="ru-RU" dirty="0">
                    <a:latin typeface="Montserrat" panose="00000500000000000000" pitchFamily="2" charset="-52"/>
                  </a:rPr>
                  <a:t>в части привлечения иностранных работников</a:t>
                </a:r>
                <a:endParaRPr lang="ru-RU" dirty="0"/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606AB2CC-7B2E-6471-302E-A0EA14938290}"/>
                </a:ext>
              </a:extLst>
            </p:cNvPr>
            <p:cNvGrpSpPr/>
            <p:nvPr/>
          </p:nvGrpSpPr>
          <p:grpSpPr>
            <a:xfrm>
              <a:off x="10548616" y="2554817"/>
              <a:ext cx="4114800" cy="2047100"/>
              <a:chOff x="4231249" y="2793382"/>
              <a:chExt cx="4114800" cy="2047100"/>
            </a:xfrm>
          </p:grpSpPr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F5DC14D9-98C7-5C60-88F9-F5050B21FEEF}"/>
                  </a:ext>
                </a:extLst>
              </p:cNvPr>
              <p:cNvSpPr/>
              <p:nvPr/>
            </p:nvSpPr>
            <p:spPr>
              <a:xfrm>
                <a:off x="4231249" y="2793382"/>
                <a:ext cx="4114800" cy="1775900"/>
              </a:xfrm>
              <a:prstGeom prst="round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1089C2-3E85-6844-1AB1-31047C1F8212}"/>
                  </a:ext>
                </a:extLst>
              </p:cNvPr>
              <p:cNvSpPr txBox="1"/>
              <p:nvPr/>
            </p:nvSpPr>
            <p:spPr>
              <a:xfrm>
                <a:off x="4327932" y="2793383"/>
                <a:ext cx="3922296" cy="204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Montserrat" panose="00000500000000000000" pitchFamily="2" charset="-52"/>
                  </a:rPr>
                  <a:t>работники и работодатели </a:t>
                </a:r>
                <a:r>
                  <a:rPr lang="ru-RU" u="sng" dirty="0">
                    <a:latin typeface="Montserrat" panose="00000500000000000000" pitchFamily="2" charset="-52"/>
                  </a:rPr>
                  <a:t>не находятся в состоянии коллективного трудового спора</a:t>
                </a:r>
              </a:p>
              <a:p>
                <a:pPr algn="ctr"/>
                <a:endParaRPr lang="ru-RU" dirty="0">
                  <a:latin typeface="Montserrat" panose="00000500000000000000" pitchFamily="2" charset="-52"/>
                </a:endParaRPr>
              </a:p>
            </p:txBody>
          </p:sp>
        </p:grpSp>
      </p:grpSp>
      <p:sp>
        <p:nvSpPr>
          <p:cNvPr id="38" name="TextBox 1">
            <a:extLst>
              <a:ext uri="{FF2B5EF4-FFF2-40B4-BE49-F238E27FC236}">
                <a16:creationId xmlns:a16="http://schemas.microsoft.com/office/drawing/2014/main" id="{5A80EA44-3737-006F-C750-51461C1659F9}"/>
              </a:ext>
            </a:extLst>
          </p:cNvPr>
          <p:cNvSpPr/>
          <p:nvPr/>
        </p:nvSpPr>
        <p:spPr>
          <a:xfrm>
            <a:off x="2227783" y="989089"/>
            <a:ext cx="12236531" cy="11695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0" marR="0" lvl="0" indent="0" algn="ctr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u="sng" spc="-1" dirty="0">
                <a:solidFill>
                  <a:srgbClr val="0033A0"/>
                </a:solidFill>
                <a:latin typeface="Montserrat"/>
              </a:rPr>
              <a:t>Организация допускается к участию в конкурсе при соответствии следующим критериям допуска:</a:t>
            </a:r>
          </a:p>
          <a:p>
            <a:pPr marL="0" marR="0" lvl="0" indent="0" algn="ctr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spc="-1" dirty="0">
                <a:solidFill>
                  <a:srgbClr val="0033A0"/>
                </a:solidFill>
                <a:latin typeface="Montserrat"/>
              </a:rPr>
              <a:t>(п. 11 Методических рекомендаций)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C4CF6C-2CAF-7A6A-217E-AB039FC8ED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106" t="12329" r="812" b="15586"/>
          <a:stretch>
            <a:fillRect/>
          </a:stretch>
        </p:blipFill>
        <p:spPr bwMode="auto">
          <a:xfrm>
            <a:off x="11922176" y="247484"/>
            <a:ext cx="3369958" cy="71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2BADF3-8543-D3CA-5E2A-18B6B966B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9" y="148357"/>
            <a:ext cx="1073778" cy="765516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304460B1-9A0B-BE9A-4A0D-3C43176AF575}"/>
              </a:ext>
            </a:extLst>
          </p:cNvPr>
          <p:cNvSpPr/>
          <p:nvPr/>
        </p:nvSpPr>
        <p:spPr>
          <a:xfrm>
            <a:off x="1530247" y="269505"/>
            <a:ext cx="13699669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0" marR="0" lvl="0" indent="0" algn="ctr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u="sng" spc="-1" dirty="0">
                <a:solidFill>
                  <a:srgbClr val="0033A0"/>
                </a:solidFill>
                <a:latin typeface="Montserrat"/>
              </a:rPr>
              <a:t>Заявка</a:t>
            </a:r>
            <a:r>
              <a:rPr lang="ru-RU" sz="2000" i="1" u="sng" spc="-1" dirty="0">
                <a:solidFill>
                  <a:srgbClr val="0033A0"/>
                </a:solidFill>
                <a:latin typeface="Montserrat"/>
              </a:rPr>
              <a:t> на участие в конкурсе включает в себя следующие документы (пакет документов №1) :</a:t>
            </a:r>
          </a:p>
          <a:p>
            <a:pPr marL="0" marR="0" lvl="0" indent="0" algn="ctr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spc="-1" dirty="0">
                <a:solidFill>
                  <a:srgbClr val="0033A0"/>
                </a:solidFill>
                <a:latin typeface="Montserrat"/>
              </a:rPr>
              <a:t>(см. п. 21 Методических рекомендаций)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8520801-79B4-9256-51B2-7BBA8AE1C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973762"/>
              </p:ext>
            </p:extLst>
          </p:nvPr>
        </p:nvGraphicFramePr>
        <p:xfrm>
          <a:off x="914487" y="1055992"/>
          <a:ext cx="15085507" cy="558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96302">
                  <a:extLst>
                    <a:ext uri="{9D8B030D-6E8A-4147-A177-3AD203B41FA5}">
                      <a16:colId xmlns:a16="http://schemas.microsoft.com/office/drawing/2014/main" val="3210700092"/>
                    </a:ext>
                  </a:extLst>
                </a:gridCol>
                <a:gridCol w="6943126">
                  <a:extLst>
                    <a:ext uri="{9D8B030D-6E8A-4147-A177-3AD203B41FA5}">
                      <a16:colId xmlns:a16="http://schemas.microsoft.com/office/drawing/2014/main" val="4101033763"/>
                    </a:ext>
                  </a:extLst>
                </a:gridCol>
                <a:gridCol w="7646079">
                  <a:extLst>
                    <a:ext uri="{9D8B030D-6E8A-4147-A177-3AD203B41FA5}">
                      <a16:colId xmlns:a16="http://schemas.microsoft.com/office/drawing/2014/main" val="139429130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Montserrat" panose="00000500000000000000" pitchFamily="2" charset="-52"/>
                        </a:rPr>
                        <a:t>ДОКУМЕНТЫ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ВАЖНО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8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1.</a:t>
                      </a:r>
                      <a:endParaRPr lang="ru-RU" sz="18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latin typeface="Montserrat" panose="00000500000000000000" pitchFamily="2" charset="-52"/>
                        </a:rPr>
                        <a:t>Заявление</a:t>
                      </a:r>
                      <a:r>
                        <a:rPr lang="ru-RU" sz="1800" dirty="0">
                          <a:latin typeface="Montserrat" panose="00000500000000000000" pitchFamily="2" charset="-52"/>
                        </a:rPr>
                        <a:t> о намерении организации принять участие в конкурсе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Montserrat" panose="00000500000000000000" pitchFamily="2" charset="-52"/>
                        </a:rPr>
                        <a:t>Подписывает руководитель организации, председатель первичной профсоюзной организации (при наличии) или представитель иного представительного органа работников и главный бухгалтер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473335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Montserrat" panose="00000500000000000000" pitchFamily="2" charset="-5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latin typeface="Montserrat" panose="00000500000000000000" pitchFamily="2" charset="-52"/>
                        </a:rPr>
                        <a:t>Сведения для оценки участника </a:t>
                      </a:r>
                      <a:r>
                        <a:rPr lang="ru-RU" sz="1800" dirty="0">
                          <a:latin typeface="Montserrat" panose="00000500000000000000" pitchFamily="2" charset="-52"/>
                        </a:rPr>
                        <a:t>конкурса по соответствующей номинации </a:t>
                      </a:r>
                      <a:r>
                        <a:rPr lang="ru-RU" sz="1800" b="1" dirty="0">
                          <a:latin typeface="Montserrat" panose="00000500000000000000" pitchFamily="2" charset="-52"/>
                        </a:rPr>
                        <a:t>(таблица </a:t>
                      </a:r>
                      <a:r>
                        <a:rPr lang="en-US" sz="1800" b="1" dirty="0">
                          <a:latin typeface="Montserrat" panose="00000500000000000000" pitchFamily="2" charset="-52"/>
                        </a:rPr>
                        <a:t>Excel</a:t>
                      </a:r>
                      <a:r>
                        <a:rPr lang="ru-RU" sz="1800" b="1" dirty="0">
                          <a:latin typeface="Montserrat" panose="00000500000000000000" pitchFamily="2" charset="-52"/>
                        </a:rPr>
                        <a:t>) </a:t>
                      </a:r>
                      <a:r>
                        <a:rPr lang="ru-RU" sz="1800" dirty="0">
                          <a:latin typeface="Montserrat" panose="00000500000000000000" pitchFamily="2" charset="-52"/>
                        </a:rPr>
                        <a:t>с указанием суммы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Montserrat" panose="00000500000000000000" pitchFamily="2" charset="-52"/>
                        </a:rPr>
                        <a:t>Подписывает руководитель организации и главный бухгалтер. При заполнении сведений следует помнить, что все указанные цифры или информация должны быть подтверждены в последующем документально путем предоставления пакета документов №2.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5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Montserrat" panose="00000500000000000000" pitchFamily="2" charset="-5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latin typeface="Montserrat" panose="00000500000000000000" pitchFamily="2" charset="-52"/>
                        </a:rPr>
                        <a:t>Пояснительная записка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Montserrat" panose="00000500000000000000" pitchFamily="2" charset="-52"/>
                        </a:rPr>
                        <a:t>Смотри шаблоны оформления пояснительной записки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077513"/>
                  </a:ext>
                </a:extLst>
              </a:tr>
              <a:tr h="43371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Montserrat" panose="00000500000000000000" pitchFamily="2" charset="-52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latin typeface="Montserrat" panose="00000500000000000000" pitchFamily="2" charset="-52"/>
                        </a:rPr>
                        <a:t>Скан выписки из Единого государственного реестра юридических лиц</a:t>
                      </a:r>
                      <a:endParaRPr lang="ru-RU" sz="18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Montserrat" panose="00000500000000000000" pitchFamily="2" charset="-52"/>
                        </a:rPr>
                        <a:t>Выписка должна быть получена в год участия в конкурсе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95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Montserrat" panose="00000500000000000000" pitchFamily="2" charset="-52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Montserrat" panose="00000500000000000000" pitchFamily="2" charset="-52"/>
                        </a:rPr>
                        <a:t>Скан-копия действующего коллективного договора </a:t>
                      </a:r>
                      <a:r>
                        <a:rPr lang="ru-RU" sz="1800" dirty="0">
                          <a:latin typeface="Montserrat" panose="00000500000000000000" pitchFamily="2" charset="-52"/>
                        </a:rPr>
                        <a:t>(при его наличии)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anose="00000500000000000000" pitchFamily="2" charset="-52"/>
                        </a:rPr>
                        <a:t>С отметкой о прохождении уведомительной регистрации</a:t>
                      </a:r>
                    </a:p>
                    <a:p>
                      <a:pPr algn="just"/>
                      <a:endParaRPr lang="ru-RU" sz="18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65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Montserrat" panose="00000500000000000000" pitchFamily="2" charset="-52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800" b="1" dirty="0">
                          <a:latin typeface="Montserrat" panose="00000500000000000000" pitchFamily="2" charset="-52"/>
                        </a:rPr>
                        <a:t>Письмо юридического лица</a:t>
                      </a:r>
                      <a:r>
                        <a:rPr lang="ru-RU" sz="1800" dirty="0">
                          <a:latin typeface="Montserrat" panose="00000500000000000000" pitchFamily="2" charset="-52"/>
                        </a:rPr>
                        <a:t>, </a:t>
                      </a:r>
                      <a:r>
                        <a:rPr lang="ru-RU" sz="1800" b="1" dirty="0">
                          <a:latin typeface="Montserrat" panose="00000500000000000000" pitchFamily="2" charset="-52"/>
                        </a:rPr>
                        <a:t>подтверждающее согласие на участие в региональном этапе конкурса его филиала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Montserrat" panose="00000500000000000000" pitchFamily="2" charset="-52"/>
                        </a:rPr>
                        <a:t>Только для филиалов юридических лиц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652537"/>
                  </a:ext>
                </a:extLst>
              </a:tr>
            </a:tbl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489C014A-9689-5F53-4922-93E5A9572E2E}"/>
              </a:ext>
            </a:extLst>
          </p:cNvPr>
          <p:cNvSpPr/>
          <p:nvPr/>
        </p:nvSpPr>
        <p:spPr>
          <a:xfrm>
            <a:off x="914486" y="6814926"/>
            <a:ext cx="15085507" cy="22159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spc="-1" dirty="0">
                <a:solidFill>
                  <a:srgbClr val="FF0000"/>
                </a:solidFill>
                <a:latin typeface="Montserrat"/>
              </a:rPr>
              <a:t>Заявление на участие в конкурсе, сведения для оценки участника конкурса по номинации, пояснительная записка по номинации обязательно </a:t>
            </a:r>
            <a:r>
              <a:rPr lang="ru-RU" sz="1800" b="1" u="sng" spc="-1" dirty="0">
                <a:solidFill>
                  <a:srgbClr val="FF0000"/>
                </a:solidFill>
                <a:latin typeface="Montserrat"/>
              </a:rPr>
              <a:t>заверяются подписью руководителя и печатью организации! </a:t>
            </a: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u="sng" spc="-1" dirty="0">
              <a:solidFill>
                <a:srgbClr val="FF0000"/>
              </a:solidFill>
              <a:latin typeface="Montserrat"/>
            </a:endParaRPr>
          </a:p>
          <a:p>
            <a:pPr marL="285750" marR="0" lvl="0" indent="-285750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800" b="1" u="sng" spc="-1" dirty="0">
                <a:solidFill>
                  <a:srgbClr val="0033A0"/>
                </a:solidFill>
                <a:latin typeface="Montserrat"/>
              </a:rPr>
              <a:t>Пакет документов №1</a:t>
            </a:r>
            <a:r>
              <a:rPr lang="ru-RU" sz="1800" b="1" spc="-1" dirty="0">
                <a:solidFill>
                  <a:srgbClr val="0033A0"/>
                </a:solidFill>
                <a:latin typeface="Montserrat"/>
              </a:rPr>
              <a:t> подается СРАЗУ ПРИ ПОДАЧЕ ЗАЯВЛЕНИЯ о намерении организации принять участие в конкурсе.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ru-RU" sz="1800" b="1" spc="-1" dirty="0">
                <a:solidFill>
                  <a:srgbClr val="0033A0"/>
                </a:solidFill>
                <a:latin typeface="Montserrat"/>
              </a:rPr>
              <a:t>Перечень подтверждающих документов (</a:t>
            </a:r>
            <a:r>
              <a:rPr lang="ru-RU" sz="1800" b="1" u="sng" spc="-1" dirty="0">
                <a:solidFill>
                  <a:srgbClr val="0033A0"/>
                </a:solidFill>
                <a:latin typeface="Montserrat"/>
              </a:rPr>
              <a:t>Пакет документов №2</a:t>
            </a:r>
            <a:r>
              <a:rPr lang="ru-RU" sz="1800" b="1" spc="-1" dirty="0">
                <a:solidFill>
                  <a:srgbClr val="0033A0"/>
                </a:solidFill>
                <a:latin typeface="Montserrat"/>
              </a:rPr>
              <a:t>) (см. Приложения к Методическим рекомендациям) предоставляется организацией ТОЛЬКО после получения «Уведомления о включении организации в перечень претендентов на призовые места».</a:t>
            </a:r>
            <a:endParaRPr lang="ru-RU" sz="1800" b="1" u="sng" spc="-1" dirty="0">
              <a:solidFill>
                <a:srgbClr val="FF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446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2BADF3-8543-D3CA-5E2A-18B6B966B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4" y="148357"/>
            <a:ext cx="889466" cy="6341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5E3F3-CE69-CEFF-AF2F-20D610670EE3}"/>
              </a:ext>
            </a:extLst>
          </p:cNvPr>
          <p:cNvSpPr/>
          <p:nvPr/>
        </p:nvSpPr>
        <p:spPr>
          <a:xfrm>
            <a:off x="1105929" y="1326692"/>
            <a:ext cx="15079721" cy="72019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spc="-1" dirty="0">
                <a:solidFill>
                  <a:srgbClr val="0033A0"/>
                </a:solidFill>
                <a:latin typeface="Montserrat"/>
              </a:rPr>
              <a:t>На КАЖДУЮ номинацию готовится ОТДЕЛЬНЫЙ полный пакет документов. Все документы в обязательном порядке размещаются ТОЛЬКО В ЭЛЕКТРОННОМ ВИДЕ в личном кабинете программно-информационного комплекса Минтруда России «Мониторинг проведения всероссийского конкурса «Российская организация высокой социальной эффективности» (ПИК «Мониторинг») в информационно-телекоммуникационной сети «Интернет» по следующей ссылке: </a:t>
            </a:r>
            <a:r>
              <a:rPr lang="en-US" sz="1800" b="1" spc="-1" dirty="0">
                <a:solidFill>
                  <a:srgbClr val="0033A0"/>
                </a:solidFill>
                <a:latin typeface="Montserrat"/>
                <a:hlinkClick r:id="rId3"/>
              </a:rPr>
              <a:t>http://ot.rosmintrud.ru</a:t>
            </a:r>
            <a:r>
              <a:rPr lang="ru-RU" sz="1800" b="1" spc="-1" dirty="0">
                <a:solidFill>
                  <a:srgbClr val="0033A0"/>
                </a:solidFill>
                <a:latin typeface="Montserrat"/>
              </a:rPr>
              <a:t>.</a:t>
            </a: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spc="-1" dirty="0">
              <a:solidFill>
                <a:srgbClr val="0033A0"/>
              </a:solidFill>
              <a:latin typeface="Montserrat"/>
            </a:endParaRP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spc="-1" dirty="0">
                <a:solidFill>
                  <a:srgbClr val="FF0000"/>
                </a:solidFill>
                <a:latin typeface="Montserrat"/>
              </a:rPr>
              <a:t>ДЛЯ СОВЕРШЕНИЯ ДАЛЬНЕЙШИХ ДЕЙСТВИЙ СМ. РУКОВОДСТВО ПОЛЬЗОВАТЕЛЯ ДЛЯ РОЛИ «УЧАСТНИК».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CFB8DD-B727-85FA-EDDF-ACF11E40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346" y="2936639"/>
            <a:ext cx="4888526" cy="48446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64B88E-04A8-8FF5-5873-93A5F05C7C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45" y="2936640"/>
            <a:ext cx="7393645" cy="48446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DAE03A-F6D3-5941-F945-7DDCAF26A80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1106" t="12329" r="812" b="15586"/>
          <a:stretch>
            <a:fillRect/>
          </a:stretch>
        </p:blipFill>
        <p:spPr bwMode="auto">
          <a:xfrm>
            <a:off x="12004766" y="265034"/>
            <a:ext cx="3287368" cy="6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2BADF3-8543-D3CA-5E2A-18B6B966B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4" y="148357"/>
            <a:ext cx="889466" cy="6341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5E3F3-CE69-CEFF-AF2F-20D610670EE3}"/>
              </a:ext>
            </a:extLst>
          </p:cNvPr>
          <p:cNvSpPr/>
          <p:nvPr/>
        </p:nvSpPr>
        <p:spPr>
          <a:xfrm>
            <a:off x="742406" y="1820822"/>
            <a:ext cx="15583988" cy="51706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33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Подробная информация по проведению регионального этапа всероссийского конкурса «Российская организация высокой социальной эффективности», а именно:</a:t>
            </a: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0033A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79488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методические рекомендации</a:t>
            </a:r>
          </a:p>
          <a:p>
            <a:pPr marL="979488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порядок проведения конкурса</a:t>
            </a:r>
          </a:p>
          <a:p>
            <a:pPr marL="979488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номинации</a:t>
            </a:r>
          </a:p>
          <a:p>
            <a:pPr marL="979488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шаблон заявления на участие в конкурсе</a:t>
            </a:r>
          </a:p>
          <a:p>
            <a:pPr marL="979488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руководство пользователя ПИК «Мониторинг» для роли «Участник»</a:t>
            </a:r>
          </a:p>
          <a:p>
            <a:pPr marL="979488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шаблоны оформления пояснительных записок по номинациям,</a:t>
            </a:r>
          </a:p>
          <a:p>
            <a:pPr marR="0" lvl="0" indent="541338" algn="just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0033A0"/>
              </a:solidFill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lvl="0" indent="541338" algn="just">
              <a:defRPr/>
            </a:pP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размещена на официальном сайте министерства демографии и развития человеческого капитала Нижегородской области (</a:t>
            </a:r>
            <a:r>
              <a:rPr lang="en-US" sz="2400" b="1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https://trud.nobl.ru/</a:t>
            </a:r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) в разделе «Деятельность»/ «Социальное партнерство»/«Конкурс «Российская организация высокой социальной эффективности». </a:t>
            </a:r>
            <a:endParaRPr lang="ru-RU" sz="2400" b="1" dirty="0">
              <a:solidFill>
                <a:srgbClr val="0033A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A9BFD6-53E6-5AFD-C5FD-1A2A1FB8E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106" t="12329" r="812" b="15586"/>
          <a:stretch>
            <a:fillRect/>
          </a:stretch>
        </p:blipFill>
        <p:spPr bwMode="auto">
          <a:xfrm>
            <a:off x="11922176" y="247484"/>
            <a:ext cx="3369958" cy="71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2" y="220547"/>
            <a:ext cx="1282615" cy="9144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E9205412-FC21-26E9-0A68-31E46DD174D6}"/>
              </a:ext>
            </a:extLst>
          </p:cNvPr>
          <p:cNvSpPr/>
          <p:nvPr/>
        </p:nvSpPr>
        <p:spPr>
          <a:xfrm>
            <a:off x="1068806" y="4115164"/>
            <a:ext cx="14931188" cy="1015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R="0" lvl="0" indent="541338" algn="ctr" defTabSz="1075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spc="-1" dirty="0">
                <a:solidFill>
                  <a:srgbClr val="6AB3E7"/>
                </a:solidFill>
                <a:latin typeface="Montserrat"/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09AFEE-531B-5FE5-788E-3E21E95525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106" t="12329" r="812" b="15586"/>
          <a:stretch>
            <a:fillRect/>
          </a:stretch>
        </p:blipFill>
        <p:spPr bwMode="auto">
          <a:xfrm>
            <a:off x="11922176" y="247484"/>
            <a:ext cx="3369958" cy="71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5757</TotalTime>
  <Words>798</Words>
  <Application>Microsoft Office PowerPoint</Application>
  <PresentationFormat>Произвольный</PresentationFormat>
  <Paragraphs>101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Montserrat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Горюнова А.И.</cp:lastModifiedBy>
  <cp:revision>337</cp:revision>
  <cp:lastPrinted>2022-08-05T16:50:40Z</cp:lastPrinted>
  <dcterms:created xsi:type="dcterms:W3CDTF">2022-02-02T17:42:51Z</dcterms:created>
  <dcterms:modified xsi:type="dcterms:W3CDTF">2026-04-22T11:12:23Z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